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1"/>
  </p:notesMasterIdLst>
  <p:sldIdLst>
    <p:sldId id="256" r:id="rId2"/>
    <p:sldId id="305" r:id="rId3"/>
    <p:sldId id="306" r:id="rId4"/>
    <p:sldId id="284" r:id="rId5"/>
    <p:sldId id="307" r:id="rId6"/>
    <p:sldId id="308" r:id="rId7"/>
    <p:sldId id="334" r:id="rId8"/>
    <p:sldId id="333" r:id="rId9"/>
    <p:sldId id="309" r:id="rId10"/>
    <p:sldId id="310" r:id="rId11"/>
    <p:sldId id="312" r:id="rId12"/>
    <p:sldId id="313" r:id="rId13"/>
    <p:sldId id="314" r:id="rId14"/>
    <p:sldId id="316" r:id="rId15"/>
    <p:sldId id="317" r:id="rId16"/>
    <p:sldId id="318" r:id="rId17"/>
    <p:sldId id="319" r:id="rId18"/>
    <p:sldId id="311" r:id="rId19"/>
    <p:sldId id="285" r:id="rId20"/>
    <p:sldId id="322" r:id="rId21"/>
    <p:sldId id="323" r:id="rId22"/>
    <p:sldId id="331" r:id="rId23"/>
    <p:sldId id="324" r:id="rId24"/>
    <p:sldId id="327" r:id="rId25"/>
    <p:sldId id="325" r:id="rId26"/>
    <p:sldId id="328" r:id="rId27"/>
    <p:sldId id="332" r:id="rId28"/>
    <p:sldId id="336" r:id="rId29"/>
    <p:sldId id="335" r:id="rId30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0039"/>
    <a:srgbClr val="E4003A"/>
    <a:srgbClr val="DDDDDD"/>
    <a:srgbClr val="FF0000"/>
    <a:srgbClr val="FF3300"/>
    <a:srgbClr val="CC0000"/>
    <a:srgbClr val="C8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23" autoAdjust="0"/>
    <p:restoredTop sz="94744" autoAdjust="0"/>
  </p:normalViewPr>
  <p:slideViewPr>
    <p:cSldViewPr snapToGrid="0">
      <p:cViewPr>
        <p:scale>
          <a:sx n="80" d="100"/>
          <a:sy n="80" d="100"/>
        </p:scale>
        <p:origin x="1356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280229230351436"/>
          <c:y val="0.10118858968071148"/>
          <c:w val="0.57439541539297134"/>
          <c:h val="0.87632505705690822"/>
        </c:manualLayout>
      </c:layout>
      <c:doughnutChart>
        <c:varyColors val="1"/>
        <c:ser>
          <c:idx val="0"/>
          <c:order val="0"/>
          <c:tx>
            <c:strRef>
              <c:f>Foglio1!$B$1</c:f>
              <c:strCache>
                <c:ptCount val="1"/>
                <c:pt idx="0">
                  <c:v>Vendite</c:v>
                </c:pt>
              </c:strCache>
            </c:strRef>
          </c:tx>
          <c:spPr>
            <a:pattFill prst="pct5">
              <a:fgClr>
                <a:schemeClr val="tx1"/>
              </a:fgClr>
              <a:bgClr>
                <a:schemeClr val="bg1"/>
              </a:bgClr>
            </a:pattFill>
          </c:spPr>
          <c:dPt>
            <c:idx val="0"/>
            <c:bubble3D val="0"/>
            <c:spPr>
              <a:pattFill prst="pct70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79C-4D41-AFFA-E6B7138C2AF4}"/>
              </c:ext>
            </c:extLst>
          </c:dPt>
          <c:dPt>
            <c:idx val="1"/>
            <c:bubble3D val="0"/>
            <c:spPr>
              <a:pattFill prst="pct90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79C-4D41-AFFA-E6B7138C2AF4}"/>
              </c:ext>
            </c:extLst>
          </c:dPt>
          <c:dPt>
            <c:idx val="2"/>
            <c:bubble3D val="0"/>
            <c:spPr>
              <a:pattFill prst="lgCheck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79C-4D41-AFFA-E6B7138C2AF4}"/>
              </c:ext>
            </c:extLst>
          </c:dPt>
          <c:dPt>
            <c:idx val="3"/>
            <c:bubble3D val="0"/>
            <c:spPr>
              <a:pattFill prst="openDmnd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79C-4D41-AFFA-E6B7138C2AF4}"/>
              </c:ext>
            </c:extLst>
          </c:dPt>
          <c:dPt>
            <c:idx val="4"/>
            <c:bubble3D val="0"/>
            <c:spPr>
              <a:pattFill prst="pct30">
                <a:fgClr>
                  <a:schemeClr val="tx1"/>
                </a:fgClr>
                <a:bgClr>
                  <a:schemeClr val="bg1"/>
                </a:bgClr>
              </a:patt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79C-4D41-AFFA-E6B7138C2AF4}"/>
              </c:ext>
            </c:extLst>
          </c:dPt>
          <c:cat>
            <c:strRef>
              <c:f>Foglio1!$A$2:$A$6</c:f>
              <c:strCache>
                <c:ptCount val="4"/>
                <c:pt idx="0">
                  <c:v>1° trim.</c:v>
                </c:pt>
                <c:pt idx="1">
                  <c:v>2° trim.</c:v>
                </c:pt>
                <c:pt idx="2">
                  <c:v>3° trim.</c:v>
                </c:pt>
                <c:pt idx="3">
                  <c:v>4° trim.</c:v>
                </c:pt>
              </c:strCache>
            </c:strRef>
          </c:cat>
          <c:val>
            <c:numRef>
              <c:f>Foglio1!$B$2:$B$6</c:f>
              <c:numCache>
                <c:formatCode>0.00%</c:formatCode>
                <c:ptCount val="5"/>
                <c:pt idx="0">
                  <c:v>0.53500000000000003</c:v>
                </c:pt>
                <c:pt idx="1">
                  <c:v>0.28399999999999997</c:v>
                </c:pt>
                <c:pt idx="2">
                  <c:v>0.127</c:v>
                </c:pt>
                <c:pt idx="3" formatCode="0%">
                  <c:v>0.04</c:v>
                </c:pt>
                <c:pt idx="4" formatCode="General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79C-4D41-AFFA-E6B7138C2A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 w="25400"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6A01B-0B54-481F-8E4E-A8678799E2C4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1BE3FE-5EEC-497D-B9F6-9029AB2BD32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2403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7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08252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49927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14101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12080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2667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91858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1788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87125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0526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4829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F74AA-95EA-4BD3-8B74-834FBA68C1EF}" type="datetimeFigureOut">
              <a:rPr lang="it-IT" smtClean="0"/>
              <a:t>12/03/2024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7BC95-DE42-4FDE-BB3A-6F9373D380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17154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chart" Target="../charts/chart1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ymbola.net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2.deloitte.com/it/it/services/privat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03C455BD-523D-4E1E-8BA7-04DA3144B9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09"/>
          <a:stretch/>
        </p:blipFill>
        <p:spPr>
          <a:xfrm>
            <a:off x="-28127" y="0"/>
            <a:ext cx="12220127" cy="68580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826B6C55-466C-9E01-2813-C62B4D9A9276}"/>
              </a:ext>
            </a:extLst>
          </p:cNvPr>
          <p:cNvSpPr/>
          <p:nvPr/>
        </p:nvSpPr>
        <p:spPr>
          <a:xfrm>
            <a:off x="9913121" y="3429000"/>
            <a:ext cx="1392965" cy="519157"/>
          </a:xfrm>
          <a:prstGeom prst="rect">
            <a:avLst/>
          </a:prstGeom>
          <a:solidFill>
            <a:srgbClr val="E40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72092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24CB3874-0FDA-09EB-0A2B-CC273AFCF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275" b="7293"/>
          <a:stretch/>
        </p:blipFill>
        <p:spPr>
          <a:xfrm>
            <a:off x="2137640" y="351692"/>
            <a:ext cx="7777868" cy="6370655"/>
          </a:xfrm>
        </p:spPr>
      </p:pic>
    </p:spTree>
    <p:extLst>
      <p:ext uri="{BB962C8B-B14F-4D97-AF65-F5344CB8AC3E}">
        <p14:creationId xmlns:p14="http://schemas.microsoft.com/office/powerpoint/2010/main" val="3400712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>
            <a:extLst>
              <a:ext uri="{FF2B5EF4-FFF2-40B4-BE49-F238E27FC236}">
                <a16:creationId xmlns:a16="http://schemas.microsoft.com/office/drawing/2014/main" id="{6666ACE2-0AEE-5CA7-892E-B9D0FFCDB2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176" r="19472" b="13317"/>
          <a:stretch/>
        </p:blipFill>
        <p:spPr>
          <a:xfrm>
            <a:off x="3051287" y="811404"/>
            <a:ext cx="6720842" cy="523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651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5A5D49AC-D711-4DA8-8F9B-1B8B21EE63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98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84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B7702C-C5B6-DE0E-58A6-793C91F6FA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21708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IL DESIGN NEI GRANDI PAESI COMUNITARI</a:t>
            </a:r>
            <a:br>
              <a:rPr lang="it-IT" sz="2000" b="1" dirty="0">
                <a:latin typeface="+mn-lt"/>
              </a:rPr>
            </a:br>
            <a:r>
              <a:rPr lang="it-IT" sz="1600" dirty="0"/>
              <a:t>Anno 2020 (Incidenze percentuali sul totale UE* e variazioni % 2019/2020)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1C6E0A3-1407-2B99-201A-5655292E2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1529"/>
            <a:ext cx="10515600" cy="5763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t-IT" sz="1200" b="1" dirty="0"/>
              <a:t>                                        IMPRESE                                                                                        ADDETTI                                                                                  FATTURATO                           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ADF54CEC-8ED5-24C5-8CA3-E0DE9CCBD8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0473"/>
          <a:stretch/>
        </p:blipFill>
        <p:spPr>
          <a:xfrm>
            <a:off x="1259806" y="1711418"/>
            <a:ext cx="2765784" cy="4164746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FCC72D67-E55C-1359-B1FD-E0CEA14A5F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8203"/>
          <a:stretch/>
        </p:blipFill>
        <p:spPr>
          <a:xfrm>
            <a:off x="4603486" y="1711418"/>
            <a:ext cx="2985028" cy="4047939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BA464520-7192-10C2-CA70-5AAD24B41E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9546"/>
          <a:stretch/>
        </p:blipFill>
        <p:spPr>
          <a:xfrm>
            <a:off x="8262772" y="1714103"/>
            <a:ext cx="2765784" cy="4148369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E0DF6B44-BB24-E290-B70E-D3C5345DB340}"/>
              </a:ext>
            </a:extLst>
          </p:cNvPr>
          <p:cNvSpPr txBox="1"/>
          <p:nvPr/>
        </p:nvSpPr>
        <p:spPr>
          <a:xfrm>
            <a:off x="4440770" y="5883932"/>
            <a:ext cx="3439468" cy="3898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1400" baseline="-25000" dirty="0"/>
              <a:t>*Corrispondente alle divisioni 10-82 della classificazione </a:t>
            </a:r>
            <a:r>
              <a:rPr lang="it-IT" sz="1400" baseline="-25000" dirty="0" err="1"/>
              <a:t>Nace</a:t>
            </a:r>
            <a:r>
              <a:rPr lang="it-IT" sz="1400" baseline="-25000" dirty="0"/>
              <a:t> rev.2</a:t>
            </a:r>
          </a:p>
          <a:p>
            <a:pPr algn="ctr"/>
            <a:r>
              <a:rPr lang="it-IT" sz="1000" dirty="0"/>
              <a:t>F O N T E : Elaborazioni Fondazione Symbola su dati Eurostat</a:t>
            </a:r>
          </a:p>
        </p:txBody>
      </p:sp>
    </p:spTree>
    <p:extLst>
      <p:ext uri="{BB962C8B-B14F-4D97-AF65-F5344CB8AC3E}">
        <p14:creationId xmlns:p14="http://schemas.microsoft.com/office/powerpoint/2010/main" val="2137300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po 10">
            <a:extLst>
              <a:ext uri="{FF2B5EF4-FFF2-40B4-BE49-F238E27FC236}">
                <a16:creationId xmlns:a16="http://schemas.microsoft.com/office/drawing/2014/main" id="{512E48F0-BBC3-9A66-BC49-201B49A2F0B8}"/>
              </a:ext>
            </a:extLst>
          </p:cNvPr>
          <p:cNvGrpSpPr/>
          <p:nvPr/>
        </p:nvGrpSpPr>
        <p:grpSpPr>
          <a:xfrm>
            <a:off x="0" y="606778"/>
            <a:ext cx="5587851" cy="5730228"/>
            <a:chOff x="91054" y="868071"/>
            <a:chExt cx="4577191" cy="4693817"/>
          </a:xfrm>
        </p:grpSpPr>
        <p:pic>
          <p:nvPicPr>
            <p:cNvPr id="6" name="Immagine 5">
              <a:extLst>
                <a:ext uri="{FF2B5EF4-FFF2-40B4-BE49-F238E27FC236}">
                  <a16:creationId xmlns:a16="http://schemas.microsoft.com/office/drawing/2014/main" id="{76191CD7-676B-A986-7145-20419E1E004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8760" t="54432" r="51128" b="7041"/>
            <a:stretch/>
          </p:blipFill>
          <p:spPr>
            <a:xfrm>
              <a:off x="300782" y="868071"/>
              <a:ext cx="4343399" cy="4255581"/>
            </a:xfrm>
            <a:prstGeom prst="rect">
              <a:avLst/>
            </a:prstGeom>
          </p:spPr>
        </p:pic>
        <p:sp>
          <p:nvSpPr>
            <p:cNvPr id="8" name="Cerchio vuoto 7">
              <a:extLst>
                <a:ext uri="{FF2B5EF4-FFF2-40B4-BE49-F238E27FC236}">
                  <a16:creationId xmlns:a16="http://schemas.microsoft.com/office/drawing/2014/main" id="{79CEC32C-727A-6720-4478-46F904BB0D9E}"/>
                </a:ext>
              </a:extLst>
            </p:cNvPr>
            <p:cNvSpPr/>
            <p:nvPr/>
          </p:nvSpPr>
          <p:spPr>
            <a:xfrm>
              <a:off x="91054" y="984697"/>
              <a:ext cx="4577191" cy="4577191"/>
            </a:xfrm>
            <a:prstGeom prst="donu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tx1"/>
                </a:solidFill>
              </a:endParaRPr>
            </a:p>
          </p:txBody>
        </p:sp>
      </p:grpSp>
      <p:pic>
        <p:nvPicPr>
          <p:cNvPr id="5" name="Immagine 4">
            <a:extLst>
              <a:ext uri="{FF2B5EF4-FFF2-40B4-BE49-F238E27FC236}">
                <a16:creationId xmlns:a16="http://schemas.microsoft.com/office/drawing/2014/main" id="{BC8AD056-1D18-DE86-73D1-2E25D94DEF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80" t="13405"/>
          <a:stretch/>
        </p:blipFill>
        <p:spPr>
          <a:xfrm>
            <a:off x="4836696" y="1249280"/>
            <a:ext cx="7131896" cy="5608720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2169D9CA-F817-F97E-85EA-29DCEC845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0994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DESIGN IN ITALIA</a:t>
            </a:r>
            <a:br>
              <a:rPr lang="it-IT" sz="2000" b="1" dirty="0">
                <a:latin typeface="+mn-lt"/>
              </a:rPr>
            </a:br>
            <a:r>
              <a:rPr lang="it-IT" sz="1600" dirty="0"/>
              <a:t>imprese (valori assoluti)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sp>
        <p:nvSpPr>
          <p:cNvPr id="12" name="Titolo 1">
            <a:extLst>
              <a:ext uri="{FF2B5EF4-FFF2-40B4-BE49-F238E27FC236}">
                <a16:creationId xmlns:a16="http://schemas.microsoft.com/office/drawing/2014/main" id="{6811A768-DE8E-5EC9-B46C-25C6B857E232}"/>
              </a:ext>
            </a:extLst>
          </p:cNvPr>
          <p:cNvSpPr txBox="1">
            <a:spLocks/>
          </p:cNvSpPr>
          <p:nvPr/>
        </p:nvSpPr>
        <p:spPr>
          <a:xfrm>
            <a:off x="468527" y="4973068"/>
            <a:ext cx="4737843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1400" dirty="0">
                <a:latin typeface="+mn-lt"/>
              </a:rPr>
              <a:t>ATECO 741: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+mn-lt"/>
              </a:rPr>
              <a:t>20.320 liberi professionisti e lavoratori autonomi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400" dirty="0">
                <a:latin typeface="+mn-lt"/>
              </a:rPr>
              <a:t>15.986 imprese</a:t>
            </a:r>
            <a:br>
              <a:rPr lang="it-IT" sz="1400" dirty="0"/>
            </a:br>
            <a:endParaRPr lang="it-IT" sz="1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58104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8AFD7651-9C85-523E-8F38-5640C24E57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68" t="8264" r="18131" b="64323"/>
          <a:stretch/>
        </p:blipFill>
        <p:spPr>
          <a:xfrm>
            <a:off x="3617723" y="3882474"/>
            <a:ext cx="2606467" cy="1648743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199C4384-09AE-7800-87B1-9BFFBBB93A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2519" b="14587"/>
          <a:stretch/>
        </p:blipFill>
        <p:spPr>
          <a:xfrm>
            <a:off x="8854114" y="1711842"/>
            <a:ext cx="1799710" cy="4625164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2169D9CA-F817-F97E-85EA-29DCEC845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0994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DESIGN IN ITALIA</a:t>
            </a:r>
            <a:br>
              <a:rPr lang="it-IT" sz="2000" b="1" dirty="0">
                <a:latin typeface="+mn-lt"/>
              </a:rPr>
            </a:br>
            <a:r>
              <a:rPr lang="it-IT" sz="1600" dirty="0"/>
              <a:t>Valore aggiunto e occupati (valori assoluti e variazioni anni 2019-2020-2021)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2E483242-864E-DDC9-3589-8430997E1F9D}"/>
              </a:ext>
            </a:extLst>
          </p:cNvPr>
          <p:cNvSpPr txBox="1">
            <a:spLocks/>
          </p:cNvSpPr>
          <p:nvPr/>
        </p:nvSpPr>
        <p:spPr>
          <a:xfrm>
            <a:off x="858304" y="2679548"/>
            <a:ext cx="2541274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1400" b="1" dirty="0"/>
              <a:t>63.081 occupati</a:t>
            </a:r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/>
          </a:p>
          <a:p>
            <a:pPr algn="ctr"/>
            <a:endParaRPr lang="it-IT" sz="1600" b="1" dirty="0">
              <a:latin typeface="+mn-lt"/>
            </a:endParaRPr>
          </a:p>
          <a:p>
            <a:pPr algn="ctr"/>
            <a:r>
              <a:rPr lang="it-IT" sz="1400" b="1" dirty="0"/>
              <a:t>2,939 mld valore aggiunto </a:t>
            </a:r>
            <a:br>
              <a:rPr lang="it-IT" sz="2800" b="1" dirty="0"/>
            </a:br>
            <a:endParaRPr lang="it-IT" sz="2800" b="1" dirty="0">
              <a:latin typeface="+mn-lt"/>
            </a:endParaRPr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630A373C-DA44-5053-75CF-71701C637E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747" b="35662"/>
          <a:stretch/>
        </p:blipFill>
        <p:spPr>
          <a:xfrm>
            <a:off x="8934032" y="1349932"/>
            <a:ext cx="1639873" cy="3945130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F98B6421-121B-CE35-7F35-27CEE928E3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703" y="1998510"/>
            <a:ext cx="2428875" cy="1362075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DE524763-471D-1474-0AF3-AE524F7C2A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6154" l="7097" r="96452">
                        <a14:foregroundMark x1="33871" y1="49615" x2="33871" y2="49615"/>
                        <a14:backgroundMark x1="32742" y1="23846" x2="32742" y2="23846"/>
                        <a14:backgroundMark x1="46290" y1="62115" x2="46290" y2="62115"/>
                        <a14:backgroundMark x1="73548" y1="19423" x2="73548" y2="19423"/>
                        <a14:backgroundMark x1="87097" y1="96923" x2="87097" y2="969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6264" y="4056264"/>
            <a:ext cx="1946043" cy="163216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780FF603-6F82-DF9F-220F-4D7CA871FD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794" t="47961" r="22369" b="22334"/>
          <a:stretch/>
        </p:blipFill>
        <p:spPr>
          <a:xfrm>
            <a:off x="3980255" y="1349932"/>
            <a:ext cx="2096146" cy="1786577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8E14E327-EA9F-E872-440D-A7723A372B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30" t="82843" r="7345" b="8916"/>
          <a:stretch/>
        </p:blipFill>
        <p:spPr>
          <a:xfrm>
            <a:off x="3695933" y="3383181"/>
            <a:ext cx="3091401" cy="495656"/>
          </a:xfrm>
          <a:prstGeom prst="rect">
            <a:avLst/>
          </a:prstGeom>
        </p:spPr>
      </p:pic>
      <p:cxnSp>
        <p:nvCxnSpPr>
          <p:cNvPr id="11" name="Connettore diritto 10">
            <a:extLst>
              <a:ext uri="{FF2B5EF4-FFF2-40B4-BE49-F238E27FC236}">
                <a16:creationId xmlns:a16="http://schemas.microsoft.com/office/drawing/2014/main" id="{BA2382C1-7827-EA5E-7B52-FEF813082F47}"/>
              </a:ext>
            </a:extLst>
          </p:cNvPr>
          <p:cNvCxnSpPr>
            <a:cxnSpLocks/>
          </p:cNvCxnSpPr>
          <p:nvPr/>
        </p:nvCxnSpPr>
        <p:spPr>
          <a:xfrm>
            <a:off x="606751" y="3657600"/>
            <a:ext cx="288278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74DB350C-6B76-B17D-35D2-F026A6DD1E0C}"/>
              </a:ext>
            </a:extLst>
          </p:cNvPr>
          <p:cNvSpPr txBox="1"/>
          <p:nvPr/>
        </p:nvSpPr>
        <p:spPr>
          <a:xfrm>
            <a:off x="4406520" y="1646947"/>
            <a:ext cx="1232344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b="1" dirty="0"/>
              <a:t>Var. 2021-2020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64871D16-66B9-9555-057E-6BE148C1F6DD}"/>
              </a:ext>
            </a:extLst>
          </p:cNvPr>
          <p:cNvSpPr txBox="1"/>
          <p:nvPr/>
        </p:nvSpPr>
        <p:spPr>
          <a:xfrm>
            <a:off x="4394726" y="2475885"/>
            <a:ext cx="1232344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b="1" dirty="0"/>
              <a:t>Var. 2021-2018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36B39213-A18E-914A-F80A-A19688740875}"/>
              </a:ext>
            </a:extLst>
          </p:cNvPr>
          <p:cNvSpPr txBox="1"/>
          <p:nvPr/>
        </p:nvSpPr>
        <p:spPr>
          <a:xfrm>
            <a:off x="4363858" y="4056264"/>
            <a:ext cx="1232344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b="1" dirty="0"/>
              <a:t>Var. 2021-2020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F15D4C44-337D-D422-EEBF-D22982730A9B}"/>
              </a:ext>
            </a:extLst>
          </p:cNvPr>
          <p:cNvSpPr txBox="1"/>
          <p:nvPr/>
        </p:nvSpPr>
        <p:spPr>
          <a:xfrm>
            <a:off x="4352064" y="4885202"/>
            <a:ext cx="1232344" cy="27699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200" b="1" dirty="0"/>
              <a:t>Var. 2021-2018</a:t>
            </a:r>
          </a:p>
        </p:txBody>
      </p:sp>
    </p:spTree>
    <p:extLst>
      <p:ext uri="{BB962C8B-B14F-4D97-AF65-F5344CB8AC3E}">
        <p14:creationId xmlns:p14="http://schemas.microsoft.com/office/powerpoint/2010/main" val="2843679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asellaDiTesto 28">
            <a:extLst>
              <a:ext uri="{FF2B5EF4-FFF2-40B4-BE49-F238E27FC236}">
                <a16:creationId xmlns:a16="http://schemas.microsoft.com/office/drawing/2014/main" id="{D3488492-DDDC-BE66-9062-A31B13362628}"/>
              </a:ext>
            </a:extLst>
          </p:cNvPr>
          <p:cNvSpPr txBox="1"/>
          <p:nvPr/>
        </p:nvSpPr>
        <p:spPr>
          <a:xfrm>
            <a:off x="3375483" y="4457966"/>
            <a:ext cx="1232344" cy="4770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4%</a:t>
            </a:r>
          </a:p>
          <a:p>
            <a:r>
              <a:rPr lang="it-IT" sz="900" b="1" dirty="0"/>
              <a:t>SPACE DESIGN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994CC0E6-6D6C-9A9B-FCB8-E4B22D207E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488" y="2475069"/>
            <a:ext cx="579436" cy="477054"/>
          </a:xfrm>
          <a:prstGeom prst="rect">
            <a:avLst/>
          </a:prstGeom>
        </p:spPr>
      </p:pic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7DE46EB0-B875-4BB5-81E4-FC651F544500}"/>
              </a:ext>
            </a:extLst>
          </p:cNvPr>
          <p:cNvSpPr txBox="1"/>
          <p:nvPr/>
        </p:nvSpPr>
        <p:spPr>
          <a:xfrm>
            <a:off x="2354468" y="4864564"/>
            <a:ext cx="1232344" cy="4770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1,5%</a:t>
            </a:r>
          </a:p>
          <a:p>
            <a:r>
              <a:rPr lang="it-IT" sz="900" b="1" dirty="0"/>
              <a:t>SERVICE DESIGN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76D6A174-6536-7CFC-2D4F-72C3D55F3898}"/>
              </a:ext>
            </a:extLst>
          </p:cNvPr>
          <p:cNvSpPr txBox="1"/>
          <p:nvPr/>
        </p:nvSpPr>
        <p:spPr>
          <a:xfrm>
            <a:off x="378523" y="3513141"/>
            <a:ext cx="1232344" cy="6155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53, 5%</a:t>
            </a:r>
          </a:p>
          <a:p>
            <a:r>
              <a:rPr lang="it-IT" sz="900" b="1" dirty="0"/>
              <a:t>PRODUCT </a:t>
            </a:r>
          </a:p>
          <a:p>
            <a:r>
              <a:rPr lang="it-IT" sz="900" b="1" dirty="0"/>
              <a:t>DESIGN</a:t>
            </a: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97608721-71C2-C960-5EFA-3D00385E2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0994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DESIGN IN ITALIA</a:t>
            </a:r>
            <a:br>
              <a:rPr lang="it-IT" sz="2000" b="1" dirty="0">
                <a:latin typeface="+mn-lt"/>
              </a:rPr>
            </a:br>
            <a:r>
              <a:rPr lang="it-IT" sz="1600" dirty="0"/>
              <a:t>Ambiti di attività (valori percentuali)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pic>
        <p:nvPicPr>
          <p:cNvPr id="6" name="Immagine 5">
            <a:extLst>
              <a:ext uri="{FF2B5EF4-FFF2-40B4-BE49-F238E27FC236}">
                <a16:creationId xmlns:a16="http://schemas.microsoft.com/office/drawing/2014/main" id="{3CDA4385-A833-544E-CEE4-5DC724E838F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419" t="22944"/>
          <a:stretch/>
        </p:blipFill>
        <p:spPr>
          <a:xfrm>
            <a:off x="4971416" y="2351314"/>
            <a:ext cx="6892690" cy="2312686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AFAB4C6-CEBB-FA1B-6C82-F83A5DE1432F}"/>
              </a:ext>
            </a:extLst>
          </p:cNvPr>
          <p:cNvSpPr txBox="1"/>
          <p:nvPr/>
        </p:nvSpPr>
        <p:spPr>
          <a:xfrm>
            <a:off x="6689559" y="5795584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EF414B53-A02A-17A7-1DC8-3466F713A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5572" y="4435407"/>
            <a:ext cx="444647" cy="457556"/>
          </a:xfrm>
          <a:prstGeom prst="rect">
            <a:avLst/>
          </a:prstGeom>
        </p:spPr>
      </p:pic>
      <p:graphicFrame>
        <p:nvGraphicFramePr>
          <p:cNvPr id="23" name="Grafico 22">
            <a:extLst>
              <a:ext uri="{FF2B5EF4-FFF2-40B4-BE49-F238E27FC236}">
                <a16:creationId xmlns:a16="http://schemas.microsoft.com/office/drawing/2014/main" id="{FAD37BE1-B3C6-0E70-C78C-6A291E986D8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19833955"/>
              </p:ext>
            </p:extLst>
          </p:nvPr>
        </p:nvGraphicFramePr>
        <p:xfrm>
          <a:off x="327895" y="2642715"/>
          <a:ext cx="3446664" cy="2259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3" name="Immagine 12">
            <a:extLst>
              <a:ext uri="{FF2B5EF4-FFF2-40B4-BE49-F238E27FC236}">
                <a16:creationId xmlns:a16="http://schemas.microsoft.com/office/drawing/2014/main" id="{04EC1CE1-FA1E-94FC-9B90-94D1FE819E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03" y="3462931"/>
            <a:ext cx="270120" cy="543112"/>
          </a:xfrm>
          <a:prstGeom prst="rect">
            <a:avLst/>
          </a:prstGeom>
        </p:spPr>
      </p:pic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19BA6959-FB36-A49F-F136-3414D8085957}"/>
              </a:ext>
            </a:extLst>
          </p:cNvPr>
          <p:cNvSpPr txBox="1"/>
          <p:nvPr/>
        </p:nvSpPr>
        <p:spPr>
          <a:xfrm>
            <a:off x="2901533" y="2533624"/>
            <a:ext cx="1232344" cy="6155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28,4%</a:t>
            </a:r>
          </a:p>
          <a:p>
            <a:r>
              <a:rPr lang="it-IT" sz="900" b="1" dirty="0"/>
              <a:t>COMMUNICATION</a:t>
            </a:r>
          </a:p>
          <a:p>
            <a:r>
              <a:rPr lang="it-IT" sz="900" b="1" dirty="0"/>
              <a:t>MULTIMEDIA DESIGN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47E73B6F-78FB-3A01-F526-2021259E1E20}"/>
              </a:ext>
            </a:extLst>
          </p:cNvPr>
          <p:cNvSpPr txBox="1"/>
          <p:nvPr/>
        </p:nvSpPr>
        <p:spPr>
          <a:xfrm>
            <a:off x="3375483" y="3655017"/>
            <a:ext cx="1232344" cy="6155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12,7%</a:t>
            </a:r>
          </a:p>
          <a:p>
            <a:r>
              <a:rPr lang="it-IT" sz="900" b="1" dirty="0"/>
              <a:t>DIGITAL &amp; INTERACTION DESIGN</a:t>
            </a:r>
          </a:p>
        </p:txBody>
      </p:sp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4963E464-9205-F2C3-9384-7206F6684060}"/>
              </a:ext>
            </a:extLst>
          </p:cNvPr>
          <p:cNvSpPr txBox="1"/>
          <p:nvPr/>
        </p:nvSpPr>
        <p:spPr>
          <a:xfrm>
            <a:off x="431419" y="1732710"/>
            <a:ext cx="5606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AMBITO DI ATTIVITA’ DEGLI OPERATORI DEL DESIGN</a:t>
            </a:r>
          </a:p>
          <a:p>
            <a:r>
              <a:rPr lang="it-IT" sz="1000" dirty="0"/>
              <a:t>Incidenze percentuali</a:t>
            </a:r>
          </a:p>
        </p:txBody>
      </p:sp>
      <p:pic>
        <p:nvPicPr>
          <p:cNvPr id="35" name="Immagine 34">
            <a:extLst>
              <a:ext uri="{FF2B5EF4-FFF2-40B4-BE49-F238E27FC236}">
                <a16:creationId xmlns:a16="http://schemas.microsoft.com/office/drawing/2014/main" id="{8180A1DD-C583-815E-2626-9889EBE189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6232" y="4883214"/>
            <a:ext cx="504790" cy="477054"/>
          </a:xfrm>
          <a:prstGeom prst="rect">
            <a:avLst/>
          </a:prstGeom>
        </p:spPr>
      </p:pic>
      <p:pic>
        <p:nvPicPr>
          <p:cNvPr id="37" name="Immagine 36">
            <a:extLst>
              <a:ext uri="{FF2B5EF4-FFF2-40B4-BE49-F238E27FC236}">
                <a16:creationId xmlns:a16="http://schemas.microsoft.com/office/drawing/2014/main" id="{E864DFC8-DC88-DF74-0D84-F5B0BA6A07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79714" y="3597517"/>
            <a:ext cx="346397" cy="420969"/>
          </a:xfrm>
          <a:prstGeom prst="rect">
            <a:avLst/>
          </a:prstGeom>
        </p:spPr>
      </p:pic>
      <p:sp>
        <p:nvSpPr>
          <p:cNvPr id="38" name="CasellaDiTesto 37">
            <a:extLst>
              <a:ext uri="{FF2B5EF4-FFF2-40B4-BE49-F238E27FC236}">
                <a16:creationId xmlns:a16="http://schemas.microsoft.com/office/drawing/2014/main" id="{117C1A85-5683-14B8-D2AE-265D0EF9592B}"/>
              </a:ext>
            </a:extLst>
          </p:cNvPr>
          <p:cNvSpPr txBox="1"/>
          <p:nvPr/>
        </p:nvSpPr>
        <p:spPr>
          <a:xfrm>
            <a:off x="5265742" y="1740939"/>
            <a:ext cx="5606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AMBITO DI ATTIVITA’ DEGLI OPERATORI DEL DESIGN PER DIMENSIONE</a:t>
            </a:r>
          </a:p>
          <a:p>
            <a:r>
              <a:rPr lang="it-IT" sz="1000" dirty="0"/>
              <a:t>Incidenze percentuali</a:t>
            </a:r>
          </a:p>
        </p:txBody>
      </p:sp>
    </p:spTree>
    <p:extLst>
      <p:ext uri="{BB962C8B-B14F-4D97-AF65-F5344CB8AC3E}">
        <p14:creationId xmlns:p14="http://schemas.microsoft.com/office/powerpoint/2010/main" val="101586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31B73F25-3A1B-9B6A-3337-FD844755C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58137"/>
          <a:stretch/>
        </p:blipFill>
        <p:spPr>
          <a:xfrm>
            <a:off x="100686" y="1689425"/>
            <a:ext cx="6221591" cy="2836333"/>
          </a:xfrm>
        </p:spPr>
      </p:pic>
      <p:pic>
        <p:nvPicPr>
          <p:cNvPr id="2" name="Segnaposto contenuto 4">
            <a:extLst>
              <a:ext uri="{FF2B5EF4-FFF2-40B4-BE49-F238E27FC236}">
                <a16:creationId xmlns:a16="http://schemas.microsoft.com/office/drawing/2014/main" id="{EDCC9C5B-D861-3A2F-28B6-4588CA381B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9923" r="14147" b="8214"/>
          <a:stretch/>
        </p:blipFill>
        <p:spPr>
          <a:xfrm>
            <a:off x="6593761" y="1800935"/>
            <a:ext cx="5497553" cy="2919233"/>
          </a:xfrm>
          <a:prstGeom prst="rect">
            <a:avLst/>
          </a:prstGeom>
        </p:spPr>
      </p:pic>
      <p:sp>
        <p:nvSpPr>
          <p:cNvPr id="3" name="Titolo 1">
            <a:extLst>
              <a:ext uri="{FF2B5EF4-FFF2-40B4-BE49-F238E27FC236}">
                <a16:creationId xmlns:a16="http://schemas.microsoft.com/office/drawing/2014/main" id="{01135F02-C54B-3363-3333-D801E7A58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0994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DESIGN IN ITALIA: MERCATO</a:t>
            </a:r>
            <a:br>
              <a:rPr lang="it-IT" sz="2000" b="1" dirty="0">
                <a:latin typeface="+mn-lt"/>
              </a:rPr>
            </a:br>
            <a:r>
              <a:rPr lang="it-IT" sz="1600" dirty="0"/>
              <a:t>Valore aggiunto e occupati (valori assoluti e variazioni anni 2019-2020-2021)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5FE365D9-B0FF-7598-990A-D1277E14E870}"/>
              </a:ext>
            </a:extLst>
          </p:cNvPr>
          <p:cNvSpPr txBox="1"/>
          <p:nvPr/>
        </p:nvSpPr>
        <p:spPr>
          <a:xfrm>
            <a:off x="6689559" y="5795584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4017023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10F2ACAD-C879-DDB0-9646-16C8B8875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7363" r="49129" b="9411"/>
          <a:stretch/>
        </p:blipFill>
        <p:spPr>
          <a:xfrm>
            <a:off x="4242392" y="1228906"/>
            <a:ext cx="4121023" cy="5467120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0BD0F98E-E022-3F68-77C2-FE351B9C0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0994"/>
            <a:ext cx="10515600" cy="828938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>
                <a:latin typeface="+mn-lt"/>
              </a:rPr>
              <a:t>DESIGN IN ITALIA: DOMANDA, SETTORI</a:t>
            </a:r>
            <a:br>
              <a:rPr lang="it-IT" sz="2000" b="1" dirty="0">
                <a:latin typeface="+mn-lt"/>
              </a:rPr>
            </a:br>
            <a:r>
              <a:rPr lang="it-IT" sz="1600" dirty="0" err="1"/>
              <a:t>Settori</a:t>
            </a:r>
            <a:r>
              <a:rPr lang="it-IT" sz="1600" dirty="0"/>
              <a:t> destinatari dei servizi attualmente e nei prossimi tre anni (incidenze percentuali)</a:t>
            </a:r>
            <a:br>
              <a:rPr lang="it-IT" sz="2000" dirty="0"/>
            </a:br>
            <a:endParaRPr lang="it-IT" sz="2000" b="1" dirty="0">
              <a:latin typeface="+mn-lt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4F2187C7-E862-EB3D-099A-D07192B08169}"/>
              </a:ext>
            </a:extLst>
          </p:cNvPr>
          <p:cNvSpPr txBox="1"/>
          <p:nvPr/>
        </p:nvSpPr>
        <p:spPr>
          <a:xfrm>
            <a:off x="8530389" y="5795584"/>
            <a:ext cx="3124173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3547441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egnaposto contenuto 9">
            <a:extLst>
              <a:ext uri="{FF2B5EF4-FFF2-40B4-BE49-F238E27FC236}">
                <a16:creationId xmlns:a16="http://schemas.microsoft.com/office/drawing/2014/main" id="{BA66F8E2-73B3-8A85-3B0B-E1E3B52BB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1330" y="1906617"/>
            <a:ext cx="3596952" cy="3894157"/>
          </a:xfr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DF3D2BAF-69F3-D399-C2E0-615C9D1A5E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5627" y="1903132"/>
            <a:ext cx="3520745" cy="3939881"/>
          </a:xfrm>
          <a:prstGeom prst="rect">
            <a:avLst/>
          </a:prstGeom>
        </p:spPr>
      </p:pic>
      <p:pic>
        <p:nvPicPr>
          <p:cNvPr id="14" name="Immagine 13">
            <a:extLst>
              <a:ext uri="{FF2B5EF4-FFF2-40B4-BE49-F238E27FC236}">
                <a16:creationId xmlns:a16="http://schemas.microsoft.com/office/drawing/2014/main" id="{74CFF102-8933-1836-F449-2FD698D4D4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5583" y="1908289"/>
            <a:ext cx="3528366" cy="3947502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501420C0-1980-6DBE-72EE-769DBF16AA1A}"/>
              </a:ext>
            </a:extLst>
          </p:cNvPr>
          <p:cNvSpPr/>
          <p:nvPr/>
        </p:nvSpPr>
        <p:spPr>
          <a:xfrm>
            <a:off x="208051" y="5282631"/>
            <a:ext cx="1746255" cy="3789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097406E2-367D-C098-F2A2-154448A25A23}"/>
              </a:ext>
            </a:extLst>
          </p:cNvPr>
          <p:cNvSpPr/>
          <p:nvPr/>
        </p:nvSpPr>
        <p:spPr>
          <a:xfrm>
            <a:off x="360451" y="5500168"/>
            <a:ext cx="1746255" cy="1613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Rettangolo 17">
            <a:extLst>
              <a:ext uri="{FF2B5EF4-FFF2-40B4-BE49-F238E27FC236}">
                <a16:creationId xmlns:a16="http://schemas.microsoft.com/office/drawing/2014/main" id="{0CF4F3E5-EDFB-08FE-89E2-17A481178B16}"/>
              </a:ext>
            </a:extLst>
          </p:cNvPr>
          <p:cNvSpPr/>
          <p:nvPr/>
        </p:nvSpPr>
        <p:spPr>
          <a:xfrm>
            <a:off x="4249271" y="5282631"/>
            <a:ext cx="1730188" cy="289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Rettangolo 18">
            <a:extLst>
              <a:ext uri="{FF2B5EF4-FFF2-40B4-BE49-F238E27FC236}">
                <a16:creationId xmlns:a16="http://schemas.microsoft.com/office/drawing/2014/main" id="{B1D6E019-9D24-C450-CA1B-51CFF54D7809}"/>
              </a:ext>
            </a:extLst>
          </p:cNvPr>
          <p:cNvSpPr/>
          <p:nvPr/>
        </p:nvSpPr>
        <p:spPr>
          <a:xfrm>
            <a:off x="8313717" y="5282631"/>
            <a:ext cx="1708823" cy="289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D187195A-32B1-73EE-09E4-EB1256A14B1E}"/>
              </a:ext>
            </a:extLst>
          </p:cNvPr>
          <p:cNvSpPr txBox="1"/>
          <p:nvPr/>
        </p:nvSpPr>
        <p:spPr>
          <a:xfrm>
            <a:off x="281330" y="1450560"/>
            <a:ext cx="11498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IMPRESE                                                                                     VALORE AGGIUNTO                                                                  OCCUPAZIONE</a:t>
            </a:r>
          </a:p>
          <a:p>
            <a:r>
              <a:rPr lang="it-IT" sz="1000" dirty="0"/>
              <a:t>Anno 2020                                                                                                                          Anno 2021                                                                                                                          Anno 2021</a:t>
            </a:r>
          </a:p>
        </p:txBody>
      </p: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9EF916D-BB57-CFF7-AAC9-1DF8A01EC533}"/>
              </a:ext>
            </a:extLst>
          </p:cNvPr>
          <p:cNvSpPr txBox="1"/>
          <p:nvPr/>
        </p:nvSpPr>
        <p:spPr>
          <a:xfrm>
            <a:off x="4290794" y="6184572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Istat</a:t>
            </a:r>
          </a:p>
        </p:txBody>
      </p:sp>
      <p:sp>
        <p:nvSpPr>
          <p:cNvPr id="3" name="Titolo 1">
            <a:extLst>
              <a:ext uri="{FF2B5EF4-FFF2-40B4-BE49-F238E27FC236}">
                <a16:creationId xmlns:a16="http://schemas.microsoft.com/office/drawing/2014/main" id="{0531A9F6-3385-469E-F929-6CFD1F0B7098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GEOGRAFIA DEL DESIGN: REGIONI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incidenze percentuali sul totale nazionale</a:t>
            </a:r>
            <a:endParaRPr lang="it-IT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26306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BD1162BA-A577-270F-928C-D38E45D767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4994" b="2988"/>
          <a:stretch/>
        </p:blipFill>
        <p:spPr>
          <a:xfrm>
            <a:off x="6115687" y="1565086"/>
            <a:ext cx="5798408" cy="4421044"/>
          </a:xfr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D8CAAA6B-D26D-609E-9906-96FD70F01D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476" b="2980"/>
          <a:stretch/>
        </p:blipFill>
        <p:spPr>
          <a:xfrm>
            <a:off x="197224" y="1254641"/>
            <a:ext cx="5879091" cy="4731489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62B16A05-2D3C-7417-6020-C032135E8A0D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GEOGRAFIA DEL DESIGN: PROVINCE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incidenze percentuali sul totale nazionale</a:t>
            </a:r>
            <a:endParaRPr lang="it-IT" sz="2000" dirty="0">
              <a:latin typeface="+mn-lt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7616A93-5384-EF30-3B1F-F9A6B3D0592F}"/>
              </a:ext>
            </a:extLst>
          </p:cNvPr>
          <p:cNvSpPr txBox="1"/>
          <p:nvPr/>
        </p:nvSpPr>
        <p:spPr>
          <a:xfrm>
            <a:off x="838200" y="1411197"/>
            <a:ext cx="114982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VALORE AGGIUNTO                                                                                                                    OCCUPAZIONE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90A696D9-A8FD-FADB-43BD-25D597AE6B26}"/>
              </a:ext>
            </a:extLst>
          </p:cNvPr>
          <p:cNvSpPr txBox="1"/>
          <p:nvPr/>
        </p:nvSpPr>
        <p:spPr>
          <a:xfrm>
            <a:off x="6797843" y="6337006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948346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35DBCF48-0F00-FAEF-34F1-D83DFD7BE4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3267"/>
          <a:stretch/>
        </p:blipFill>
        <p:spPr>
          <a:xfrm>
            <a:off x="2253251" y="1419848"/>
            <a:ext cx="9323833" cy="4677540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B3034593-CBB4-90FF-C6D2-CEE921464505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GEOGRAFIA DEL DESIGN: CORRELAZIONE INDICI DI SPECIALIZZAZIONE DEL DESIGN E MADE IN ITALY</a:t>
            </a:r>
            <a:br>
              <a:rPr lang="it-IT" sz="2000" b="1" dirty="0">
                <a:latin typeface="+mn-lt"/>
              </a:rPr>
            </a:br>
            <a:endParaRPr lang="it-IT" sz="2000" dirty="0">
              <a:latin typeface="+mn-lt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BA214DA1-77E2-98D5-C733-C8807C5132F8}"/>
              </a:ext>
            </a:extLst>
          </p:cNvPr>
          <p:cNvSpPr txBox="1"/>
          <p:nvPr/>
        </p:nvSpPr>
        <p:spPr>
          <a:xfrm>
            <a:off x="7086601" y="6337006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1938966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magine 8">
            <a:extLst>
              <a:ext uri="{FF2B5EF4-FFF2-40B4-BE49-F238E27FC236}">
                <a16:creationId xmlns:a16="http://schemas.microsoft.com/office/drawing/2014/main" id="{1198AB0F-D125-3094-F2D7-BFE57F5F60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3634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egnaposto contenuto 4">
            <a:extLst>
              <a:ext uri="{FF2B5EF4-FFF2-40B4-BE49-F238E27FC236}">
                <a16:creationId xmlns:a16="http://schemas.microsoft.com/office/drawing/2014/main" id="{DEFFDCCD-BE78-62B7-02B9-019C1CAA09F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39" t="57711" r="6716" b="10420"/>
          <a:stretch/>
        </p:blipFill>
        <p:spPr>
          <a:xfrm>
            <a:off x="381461" y="2256112"/>
            <a:ext cx="5536261" cy="3362635"/>
          </a:xfrm>
          <a:prstGeom prst="rect">
            <a:avLst/>
          </a:prstGeom>
        </p:spPr>
      </p:pic>
      <p:sp>
        <p:nvSpPr>
          <p:cNvPr id="3" name="Titolo 1">
            <a:extLst>
              <a:ext uri="{FF2B5EF4-FFF2-40B4-BE49-F238E27FC236}">
                <a16:creationId xmlns:a16="http://schemas.microsoft.com/office/drawing/2014/main" id="{8023B940-7510-4864-84EE-C628898C4A6A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SOSTENIBILITA’ AMBIENTALE E SOCIALE: COMPETENZE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LIVELLI DI COMPETENZA (quote percentuali)</a:t>
            </a:r>
            <a:endParaRPr lang="it-IT" sz="2000" dirty="0">
              <a:latin typeface="+mn-lt"/>
            </a:endParaRPr>
          </a:p>
        </p:txBody>
      </p:sp>
      <p:pic>
        <p:nvPicPr>
          <p:cNvPr id="7" name="Segnaposto contenuto 4">
            <a:extLst>
              <a:ext uri="{FF2B5EF4-FFF2-40B4-BE49-F238E27FC236}">
                <a16:creationId xmlns:a16="http://schemas.microsoft.com/office/drawing/2014/main" id="{3B41AA3E-51FA-4072-5538-6EBAD40AD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9" t="23895" r="12100" b="43936"/>
          <a:stretch/>
        </p:blipFill>
        <p:spPr>
          <a:xfrm>
            <a:off x="6511456" y="2147829"/>
            <a:ext cx="5386142" cy="3470918"/>
          </a:xfr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10610680-0B8C-0A99-333F-4591459D2F04}"/>
              </a:ext>
            </a:extLst>
          </p:cNvPr>
          <p:cNvSpPr txBox="1"/>
          <p:nvPr/>
        </p:nvSpPr>
        <p:spPr>
          <a:xfrm>
            <a:off x="2129474" y="1715308"/>
            <a:ext cx="114982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SOSTENIBILITA’ AMBIENTALE </a:t>
            </a:r>
            <a:r>
              <a:rPr lang="it-IT" sz="1000" dirty="0"/>
              <a:t>Anno 2023</a:t>
            </a:r>
            <a:r>
              <a:rPr lang="it-IT" sz="1000" b="1" dirty="0"/>
              <a:t>                                                                         </a:t>
            </a:r>
            <a:r>
              <a:rPr lang="it-IT" sz="1400" b="1" dirty="0"/>
              <a:t>SOSTENIBILITA’ SOCIALE </a:t>
            </a:r>
            <a:r>
              <a:rPr lang="it-IT" sz="1000" dirty="0"/>
              <a:t>Anno 2023                                                                                                                         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335CDFF-06DE-A324-C64B-394C6C024E6C}"/>
              </a:ext>
            </a:extLst>
          </p:cNvPr>
          <p:cNvSpPr txBox="1"/>
          <p:nvPr/>
        </p:nvSpPr>
        <p:spPr>
          <a:xfrm>
            <a:off x="6932594" y="6213895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40972361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E5A3A845-696F-3F5D-A1E7-954EE2C9B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989" t="24150" r="5377" b="28433"/>
          <a:stretch/>
        </p:blipFill>
        <p:spPr>
          <a:xfrm>
            <a:off x="129149" y="2382253"/>
            <a:ext cx="6098274" cy="3474084"/>
          </a:xfr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F156BEEA-D8A9-029B-B36F-CB4EE577FA90}"/>
              </a:ext>
            </a:extLst>
          </p:cNvPr>
          <p:cNvSpPr/>
          <p:nvPr/>
        </p:nvSpPr>
        <p:spPr>
          <a:xfrm>
            <a:off x="357749" y="3606957"/>
            <a:ext cx="5869674" cy="6579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Segnaposto contenuto 4">
            <a:extLst>
              <a:ext uri="{FF2B5EF4-FFF2-40B4-BE49-F238E27FC236}">
                <a16:creationId xmlns:a16="http://schemas.microsoft.com/office/drawing/2014/main" id="{F11169DA-75F4-17B3-993A-45C02A289E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8" t="30858" r="64213" b="18755"/>
          <a:stretch/>
        </p:blipFill>
        <p:spPr>
          <a:xfrm>
            <a:off x="6615782" y="2308607"/>
            <a:ext cx="5576218" cy="4383868"/>
          </a:xfrm>
          <a:prstGeom prst="rect">
            <a:avLst/>
          </a:prstGeom>
        </p:spPr>
      </p:pic>
      <p:sp>
        <p:nvSpPr>
          <p:cNvPr id="5" name="Titolo 1">
            <a:extLst>
              <a:ext uri="{FF2B5EF4-FFF2-40B4-BE49-F238E27FC236}">
                <a16:creationId xmlns:a16="http://schemas.microsoft.com/office/drawing/2014/main" id="{569F6A81-9CA4-90FF-0ED5-DBBBDFDDDA09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SOSTENIBILITA’ AMBIENTALE E SOCIALE: COMPETENZE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AMBITI DI SVILUPPO(quote percentuali)</a:t>
            </a:r>
            <a:endParaRPr lang="it-IT" sz="2000" dirty="0">
              <a:latin typeface="+mn-lt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39B488EE-B3B2-7A67-05C2-6FE3F3A4EC4F}"/>
              </a:ext>
            </a:extLst>
          </p:cNvPr>
          <p:cNvSpPr txBox="1"/>
          <p:nvPr/>
        </p:nvSpPr>
        <p:spPr>
          <a:xfrm>
            <a:off x="357748" y="1693614"/>
            <a:ext cx="5606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COMPETENZE SULLA SOSTENIBILITA’ PRESENTI, DA INTEGRARE NEI PROSSIMI TRE ANNI </a:t>
            </a:r>
            <a:r>
              <a:rPr lang="it-IT" sz="1000" dirty="0"/>
              <a:t>Anno 2023 (valori %)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B59DD3D0-0423-209B-12BE-2C74ABF980F2}"/>
              </a:ext>
            </a:extLst>
          </p:cNvPr>
          <p:cNvSpPr txBox="1"/>
          <p:nvPr/>
        </p:nvSpPr>
        <p:spPr>
          <a:xfrm>
            <a:off x="6615782" y="1693614"/>
            <a:ext cx="5606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ATTIVITA’ SU CUI SI STA SVILUPPANDO MAGGIORMENTE IL DESIGN PER SOSTENIBILITA’ SOCIALE </a:t>
            </a:r>
            <a:r>
              <a:rPr lang="it-IT" sz="1000" dirty="0"/>
              <a:t>Anno 2023 (valori %)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0CD303D-5598-190A-27AE-05E5DB343438}"/>
              </a:ext>
            </a:extLst>
          </p:cNvPr>
          <p:cNvSpPr txBox="1"/>
          <p:nvPr/>
        </p:nvSpPr>
        <p:spPr>
          <a:xfrm>
            <a:off x="0" y="6230972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1907637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AD2B55E2-D2FE-8A44-0330-B0280966B0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97" t="30392" r="24283" b="20285"/>
          <a:stretch/>
        </p:blipFill>
        <p:spPr>
          <a:xfrm>
            <a:off x="790099" y="2074625"/>
            <a:ext cx="4034563" cy="4561763"/>
          </a:xfrm>
          <a:prstGeom prst="rect">
            <a:avLst/>
          </a:prstGeom>
        </p:spPr>
      </p:pic>
      <p:pic>
        <p:nvPicPr>
          <p:cNvPr id="8" name="Segnaposto contenuto 4">
            <a:extLst>
              <a:ext uri="{FF2B5EF4-FFF2-40B4-BE49-F238E27FC236}">
                <a16:creationId xmlns:a16="http://schemas.microsoft.com/office/drawing/2014/main" id="{0DA0362D-53A4-F60C-E2A4-7584C5FCC3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97" t="25523" r="25114" b="19727"/>
          <a:stretch/>
        </p:blipFill>
        <p:spPr>
          <a:xfrm>
            <a:off x="6835459" y="1977600"/>
            <a:ext cx="3595920" cy="4561763"/>
          </a:xfr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22801119-8755-378D-F056-B1BE8D9BC667}"/>
              </a:ext>
            </a:extLst>
          </p:cNvPr>
          <p:cNvSpPr txBox="1"/>
          <p:nvPr/>
        </p:nvSpPr>
        <p:spPr>
          <a:xfrm>
            <a:off x="790099" y="1419734"/>
            <a:ext cx="56068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SOSTENIBILITA’ AMBIENTALE </a:t>
            </a:r>
            <a:r>
              <a:rPr lang="it-IT" sz="1000" dirty="0"/>
              <a:t>Anno 2023 (valori %)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6503DDB9-BE8D-0292-B99B-27722D729BFC}"/>
              </a:ext>
            </a:extLst>
          </p:cNvPr>
          <p:cNvSpPr txBox="1"/>
          <p:nvPr/>
        </p:nvSpPr>
        <p:spPr>
          <a:xfrm>
            <a:off x="6667018" y="1419734"/>
            <a:ext cx="56068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SOSTENIBILITA’ SOCIALE </a:t>
            </a:r>
            <a:r>
              <a:rPr lang="it-IT" sz="1000" dirty="0"/>
              <a:t>Anno 2023 (valori %)</a:t>
            </a:r>
          </a:p>
        </p:txBody>
      </p:sp>
      <p:sp>
        <p:nvSpPr>
          <p:cNvPr id="11" name="Titolo 1">
            <a:extLst>
              <a:ext uri="{FF2B5EF4-FFF2-40B4-BE49-F238E27FC236}">
                <a16:creationId xmlns:a16="http://schemas.microsoft.com/office/drawing/2014/main" id="{A7B4611E-DD30-6CE7-D681-D7681BF75ACC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SOSTENIBILITA’ AMBIENTALE E SOCIALE: DOMANDA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Settori (quote percentuali)</a:t>
            </a:r>
            <a:endParaRPr lang="it-IT" sz="2000" dirty="0">
              <a:latin typeface="+mn-lt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1132712E-3E38-8CF2-D398-3CD86B374BA3}"/>
              </a:ext>
            </a:extLst>
          </p:cNvPr>
          <p:cNvSpPr txBox="1"/>
          <p:nvPr/>
        </p:nvSpPr>
        <p:spPr>
          <a:xfrm>
            <a:off x="6835459" y="6513277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25671981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egnaposto contenuto 4">
            <a:extLst>
              <a:ext uri="{FF2B5EF4-FFF2-40B4-BE49-F238E27FC236}">
                <a16:creationId xmlns:a16="http://schemas.microsoft.com/office/drawing/2014/main" id="{C7B5B665-7424-B055-B63C-E563AEE135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413" t="21109" b="31015"/>
          <a:stretch/>
        </p:blipFill>
        <p:spPr>
          <a:xfrm>
            <a:off x="156793" y="2463058"/>
            <a:ext cx="1071744" cy="2529328"/>
          </a:xfrm>
          <a:prstGeom prst="rect">
            <a:avLst/>
          </a:prstGeom>
        </p:spPr>
      </p:pic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41FE9D80-63D4-3A7C-7B96-9B09C5A83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0679" r="22942" b="31735"/>
          <a:stretch/>
        </p:blipFill>
        <p:spPr>
          <a:xfrm>
            <a:off x="821372" y="2441003"/>
            <a:ext cx="5795995" cy="2573617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20C92C67-78E7-36BD-DCD8-5A06677089FE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SOSTENIBILITA’ AMBIENTALE E SOCIALE: PACKAGING E MANUFATTI TRANSITORI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materiali (quote percentuali)</a:t>
            </a:r>
            <a:endParaRPr lang="it-IT" sz="2000" dirty="0">
              <a:latin typeface="+mn-lt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73D804D-5026-1200-86FC-8ADF75A3F01A}"/>
              </a:ext>
            </a:extLst>
          </p:cNvPr>
          <p:cNvSpPr txBox="1"/>
          <p:nvPr/>
        </p:nvSpPr>
        <p:spPr>
          <a:xfrm>
            <a:off x="156793" y="1598298"/>
            <a:ext cx="5606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PROGETTA MANUFATTI TRANSITORI E MATERIALI UTILIZZATI </a:t>
            </a:r>
            <a:br>
              <a:rPr lang="it-IT" sz="1400" b="1" dirty="0"/>
            </a:br>
            <a:r>
              <a:rPr lang="it-IT" sz="1000" dirty="0"/>
              <a:t>Anno 2023 (valori %)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E9B65A9F-5AC3-79B3-9E1B-2811C2FF17E9}"/>
              </a:ext>
            </a:extLst>
          </p:cNvPr>
          <p:cNvSpPr txBox="1"/>
          <p:nvPr/>
        </p:nvSpPr>
        <p:spPr>
          <a:xfrm>
            <a:off x="7102146" y="1598298"/>
            <a:ext cx="5606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PROGETTA PACKAGING E MATERIALI UTILIZZATI </a:t>
            </a:r>
            <a:br>
              <a:rPr lang="it-IT" sz="1400" b="1" dirty="0"/>
            </a:br>
            <a:r>
              <a:rPr lang="it-IT" sz="1000" dirty="0"/>
              <a:t>Anno 2023 (valori %)</a:t>
            </a:r>
          </a:p>
        </p:txBody>
      </p:sp>
      <p:pic>
        <p:nvPicPr>
          <p:cNvPr id="3" name="Segnaposto contenuto 4">
            <a:extLst>
              <a:ext uri="{FF2B5EF4-FFF2-40B4-BE49-F238E27FC236}">
                <a16:creationId xmlns:a16="http://schemas.microsoft.com/office/drawing/2014/main" id="{AE9D97B2-E630-428A-5721-5B78B9A3D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440" t="26449" r="20608" b="33166"/>
          <a:stretch/>
        </p:blipFill>
        <p:spPr>
          <a:xfrm>
            <a:off x="8592844" y="2441003"/>
            <a:ext cx="3426635" cy="2818699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3A12E622-7B83-07B6-23D1-21E7EEB97EC1}"/>
              </a:ext>
            </a:extLst>
          </p:cNvPr>
          <p:cNvSpPr/>
          <p:nvPr/>
        </p:nvSpPr>
        <p:spPr>
          <a:xfrm>
            <a:off x="7681989" y="2687752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A95F5365-297F-584E-F8FB-006E0B0282BC}"/>
              </a:ext>
            </a:extLst>
          </p:cNvPr>
          <p:cNvSpPr/>
          <p:nvPr/>
        </p:nvSpPr>
        <p:spPr>
          <a:xfrm>
            <a:off x="7681989" y="3045549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0F5C4758-B640-1203-FF60-5484F2F3A8C6}"/>
              </a:ext>
            </a:extLst>
          </p:cNvPr>
          <p:cNvSpPr/>
          <p:nvPr/>
        </p:nvSpPr>
        <p:spPr>
          <a:xfrm>
            <a:off x="7681989" y="3403346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7F350757-CDC1-280C-3597-23BB6BF48E2E}"/>
              </a:ext>
            </a:extLst>
          </p:cNvPr>
          <p:cNvSpPr/>
          <p:nvPr/>
        </p:nvSpPr>
        <p:spPr>
          <a:xfrm>
            <a:off x="7681989" y="3761143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D04B2511-4E89-EABD-9710-347C2BD30CCC}"/>
              </a:ext>
            </a:extLst>
          </p:cNvPr>
          <p:cNvSpPr/>
          <p:nvPr/>
        </p:nvSpPr>
        <p:spPr>
          <a:xfrm>
            <a:off x="7681989" y="4118940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69FEF1C2-4631-1BCB-F6A3-4AEB3E6C3C11}"/>
              </a:ext>
            </a:extLst>
          </p:cNvPr>
          <p:cNvSpPr/>
          <p:nvPr/>
        </p:nvSpPr>
        <p:spPr>
          <a:xfrm>
            <a:off x="7681989" y="4476737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14B76227-A766-3D5E-A53D-FB22E503FA21}"/>
              </a:ext>
            </a:extLst>
          </p:cNvPr>
          <p:cNvSpPr/>
          <p:nvPr/>
        </p:nvSpPr>
        <p:spPr>
          <a:xfrm>
            <a:off x="7681989" y="4834534"/>
            <a:ext cx="2138395" cy="1578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4" name="Segnaposto contenuto 4">
            <a:extLst>
              <a:ext uri="{FF2B5EF4-FFF2-40B4-BE49-F238E27FC236}">
                <a16:creationId xmlns:a16="http://schemas.microsoft.com/office/drawing/2014/main" id="{2DC44A61-A842-9A99-C0CF-9A60AEBA91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7684" r="85983" b="33166"/>
          <a:stretch/>
        </p:blipFill>
        <p:spPr>
          <a:xfrm>
            <a:off x="7226155" y="2441003"/>
            <a:ext cx="1127328" cy="2818698"/>
          </a:xfrm>
          <a:prstGeom prst="rect">
            <a:avLst/>
          </a:prstGeom>
        </p:spPr>
      </p:pic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197560C-5BC1-E381-4468-50E200F5E08B}"/>
              </a:ext>
            </a:extLst>
          </p:cNvPr>
          <p:cNvSpPr txBox="1"/>
          <p:nvPr/>
        </p:nvSpPr>
        <p:spPr>
          <a:xfrm>
            <a:off x="6894095" y="6213895"/>
            <a:ext cx="496500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Deloitte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1229802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6F9C21B8-9D02-4682-B3E0-1D794F8C53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4" b="216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351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4B10B42-6A41-51B3-41B2-0551787CCE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23156" r="58751" b="13426"/>
          <a:stretch/>
        </p:blipFill>
        <p:spPr>
          <a:xfrm>
            <a:off x="577516" y="1847039"/>
            <a:ext cx="5518484" cy="4800926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128598BD-ACF0-6D34-39A7-F3F81E554584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FORMAZIONE: ISTITUTI 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(quote percentuali)</a:t>
            </a:r>
            <a:endParaRPr lang="it-IT" sz="2000" dirty="0">
              <a:latin typeface="+mn-lt"/>
            </a:endParaRPr>
          </a:p>
        </p:txBody>
      </p:sp>
      <p:grpSp>
        <p:nvGrpSpPr>
          <p:cNvPr id="11" name="Gruppo 10">
            <a:extLst>
              <a:ext uri="{FF2B5EF4-FFF2-40B4-BE49-F238E27FC236}">
                <a16:creationId xmlns:a16="http://schemas.microsoft.com/office/drawing/2014/main" id="{D3294F8E-DD45-3643-361C-7E6F885895C6}"/>
              </a:ext>
            </a:extLst>
          </p:cNvPr>
          <p:cNvGrpSpPr/>
          <p:nvPr/>
        </p:nvGrpSpPr>
        <p:grpSpPr>
          <a:xfrm>
            <a:off x="6634742" y="1847038"/>
            <a:ext cx="5964605" cy="4888599"/>
            <a:chOff x="6525583" y="1262258"/>
            <a:chExt cx="6571128" cy="5385706"/>
          </a:xfrm>
        </p:grpSpPr>
        <p:pic>
          <p:nvPicPr>
            <p:cNvPr id="4" name="Segnaposto contenuto 4">
              <a:extLst>
                <a:ext uri="{FF2B5EF4-FFF2-40B4-BE49-F238E27FC236}">
                  <a16:creationId xmlns:a16="http://schemas.microsoft.com/office/drawing/2014/main" id="{7A84A869-5ED8-84F3-A418-0659F3557E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1" t="25624" r="4244" b="624"/>
            <a:stretch/>
          </p:blipFill>
          <p:spPr>
            <a:xfrm>
              <a:off x="6525583" y="1349931"/>
              <a:ext cx="6571128" cy="5298033"/>
            </a:xfrm>
            <a:prstGeom prst="rect">
              <a:avLst/>
            </a:prstGeom>
          </p:spPr>
        </p:pic>
        <p:sp>
          <p:nvSpPr>
            <p:cNvPr id="6" name="Rettangolo 5">
              <a:extLst>
                <a:ext uri="{FF2B5EF4-FFF2-40B4-BE49-F238E27FC236}">
                  <a16:creationId xmlns:a16="http://schemas.microsoft.com/office/drawing/2014/main" id="{578FF981-52AC-5BB2-90F0-8AC57F35EB59}"/>
                </a:ext>
              </a:extLst>
            </p:cNvPr>
            <p:cNvSpPr/>
            <p:nvPr/>
          </p:nvSpPr>
          <p:spPr>
            <a:xfrm>
              <a:off x="10118558" y="1262258"/>
              <a:ext cx="2978153" cy="250362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" name="Rettangolo 6">
              <a:extLst>
                <a:ext uri="{FF2B5EF4-FFF2-40B4-BE49-F238E27FC236}">
                  <a16:creationId xmlns:a16="http://schemas.microsoft.com/office/drawing/2014/main" id="{A8941934-CDB7-BB40-F2CE-56409F70768E}"/>
                </a:ext>
              </a:extLst>
            </p:cNvPr>
            <p:cNvSpPr/>
            <p:nvPr/>
          </p:nvSpPr>
          <p:spPr>
            <a:xfrm>
              <a:off x="11237495" y="2221024"/>
              <a:ext cx="1859216" cy="41402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E988831A-E1DD-2A26-6D89-9714E521BA28}"/>
              </a:ext>
            </a:extLst>
          </p:cNvPr>
          <p:cNvSpPr txBox="1"/>
          <p:nvPr/>
        </p:nvSpPr>
        <p:spPr>
          <a:xfrm>
            <a:off x="324738" y="1262258"/>
            <a:ext cx="5606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NUMERO DI ISTITUTI CHE HANNO ATTIVATO CORSI </a:t>
            </a:r>
          </a:p>
          <a:p>
            <a:r>
              <a:rPr lang="it-IT" sz="1400" b="1" dirty="0"/>
              <a:t>IN DISCIPLINE DEL DESIGN </a:t>
            </a:r>
            <a:r>
              <a:rPr lang="it-IT" sz="1000" dirty="0"/>
              <a:t>Anno Accademico 2021-22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05CE3BE1-4392-FF6F-180E-315192C6365C}"/>
              </a:ext>
            </a:extLst>
          </p:cNvPr>
          <p:cNvSpPr txBox="1"/>
          <p:nvPr/>
        </p:nvSpPr>
        <p:spPr>
          <a:xfrm>
            <a:off x="6813628" y="1284028"/>
            <a:ext cx="5606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/>
              <a:t>DISTRIBUZIONE GEOGRAFICA ISTITUTI CHE HANNO ATTIVATO CORSI </a:t>
            </a:r>
          </a:p>
          <a:p>
            <a:r>
              <a:rPr lang="it-IT" sz="1400" b="1" dirty="0"/>
              <a:t>IN DISCIPLINE DEL DESIGN </a:t>
            </a:r>
            <a:r>
              <a:rPr lang="it-IT" sz="1000" dirty="0"/>
              <a:t>Anno Accademico 2021-22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4019F7B-4728-6257-7213-AEF08A3A8169}"/>
              </a:ext>
            </a:extLst>
          </p:cNvPr>
          <p:cNvSpPr txBox="1"/>
          <p:nvPr/>
        </p:nvSpPr>
        <p:spPr>
          <a:xfrm>
            <a:off x="4290794" y="5982545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MUR</a:t>
            </a:r>
          </a:p>
        </p:txBody>
      </p:sp>
    </p:spTree>
    <p:extLst>
      <p:ext uri="{BB962C8B-B14F-4D97-AF65-F5344CB8AC3E}">
        <p14:creationId xmlns:p14="http://schemas.microsoft.com/office/powerpoint/2010/main" val="55166052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>
            <a:extLst>
              <a:ext uri="{FF2B5EF4-FFF2-40B4-BE49-F238E27FC236}">
                <a16:creationId xmlns:a16="http://schemas.microsoft.com/office/drawing/2014/main" id="{E007DE1A-29FE-6C9B-288D-129CB9839B9B}"/>
              </a:ext>
            </a:extLst>
          </p:cNvPr>
          <p:cNvSpPr/>
          <p:nvPr/>
        </p:nvSpPr>
        <p:spPr>
          <a:xfrm>
            <a:off x="9403975" y="6113928"/>
            <a:ext cx="376518" cy="3316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Segnaposto contenuto 4">
            <a:extLst>
              <a:ext uri="{FF2B5EF4-FFF2-40B4-BE49-F238E27FC236}">
                <a16:creationId xmlns:a16="http://schemas.microsoft.com/office/drawing/2014/main" id="{87D02A2D-FFAE-6D94-0209-63B5789A295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82" t="28988" r="24958" b="20843"/>
          <a:stretch/>
        </p:blipFill>
        <p:spPr>
          <a:xfrm>
            <a:off x="3368841" y="1404493"/>
            <a:ext cx="4740443" cy="4709435"/>
          </a:xfrm>
          <a:prstGeom prst="rect">
            <a:avLst/>
          </a:prstGeom>
        </p:spPr>
      </p:pic>
      <p:sp>
        <p:nvSpPr>
          <p:cNvPr id="7" name="Titolo 1">
            <a:extLst>
              <a:ext uri="{FF2B5EF4-FFF2-40B4-BE49-F238E27FC236}">
                <a16:creationId xmlns:a16="http://schemas.microsoft.com/office/drawing/2014/main" id="{4626C884-7A88-11B9-3D16-B8D4D8317DB0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FORMAZIONE: ISCRITTI </a:t>
            </a:r>
            <a:br>
              <a:rPr lang="it-IT" sz="2000" b="1" dirty="0">
                <a:latin typeface="+mn-lt"/>
              </a:rPr>
            </a:br>
            <a:r>
              <a:rPr lang="it-IT" sz="1600" b="1" dirty="0">
                <a:latin typeface="+mn-lt"/>
              </a:rPr>
              <a:t>N</a:t>
            </a:r>
            <a:r>
              <a:rPr lang="it-IT" sz="1600" dirty="0">
                <a:latin typeface="+mn-lt"/>
              </a:rPr>
              <a:t>umero iscritti per tipologia di istituto anno accademico 2021-2022 (quote percentuali)</a:t>
            </a:r>
            <a:endParaRPr lang="it-IT" sz="2000" dirty="0">
              <a:latin typeface="+mn-lt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4AEF6C38-B476-660B-9B66-F838B671148A}"/>
              </a:ext>
            </a:extLst>
          </p:cNvPr>
          <p:cNvSpPr txBox="1"/>
          <p:nvPr/>
        </p:nvSpPr>
        <p:spPr>
          <a:xfrm>
            <a:off x="4226289" y="6199401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MUR</a:t>
            </a:r>
          </a:p>
        </p:txBody>
      </p:sp>
    </p:spTree>
    <p:extLst>
      <p:ext uri="{BB962C8B-B14F-4D97-AF65-F5344CB8AC3E}">
        <p14:creationId xmlns:p14="http://schemas.microsoft.com/office/powerpoint/2010/main" val="15389652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BDAF29-5FB7-73B2-3DBF-6BFF5E69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04450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200" b="1" dirty="0">
                <a:latin typeface="+mn-lt"/>
              </a:rPr>
              <a:t>UNIVERSITA’: mobilità per ragioni di studio</a:t>
            </a:r>
            <a:br>
              <a:rPr lang="it-IT" sz="2000" b="1" dirty="0">
                <a:latin typeface="+mn-lt"/>
              </a:rPr>
            </a:br>
            <a:r>
              <a:rPr lang="it-IT" sz="1800" dirty="0">
                <a:latin typeface="+mn-lt"/>
              </a:rPr>
              <a:t>confronto tra regione di residenza e regione dell’Ateneo Anno Accademico 2021-2022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0B51D811-C605-6648-7DC9-21CEB43853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0" t="8525" r="3562" b="2454"/>
          <a:stretch/>
        </p:blipFill>
        <p:spPr>
          <a:xfrm>
            <a:off x="96253" y="1167063"/>
            <a:ext cx="11815010" cy="5690937"/>
          </a:xfr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EC919521-F2A9-3F77-3295-5A63E412E701}"/>
              </a:ext>
            </a:extLst>
          </p:cNvPr>
          <p:cNvSpPr/>
          <p:nvPr/>
        </p:nvSpPr>
        <p:spPr>
          <a:xfrm>
            <a:off x="730624" y="6066679"/>
            <a:ext cx="336176" cy="2982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34ED436C-CAF7-F8AE-C2A9-C9023F32F2F2}"/>
              </a:ext>
            </a:extLst>
          </p:cNvPr>
          <p:cNvSpPr/>
          <p:nvPr/>
        </p:nvSpPr>
        <p:spPr>
          <a:xfrm>
            <a:off x="11250706" y="6203579"/>
            <a:ext cx="336175" cy="2892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7516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6BD2FEBC-A3D9-BA16-1969-C9CFBF4B9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81" t="29051" r="3961" b="25897"/>
          <a:stretch/>
        </p:blipFill>
        <p:spPr>
          <a:xfrm>
            <a:off x="0" y="1853975"/>
            <a:ext cx="6039854" cy="3228512"/>
          </a:xfr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3FD85545-BEC9-C602-630C-B0589C2262DC}"/>
              </a:ext>
            </a:extLst>
          </p:cNvPr>
          <p:cNvSpPr txBox="1">
            <a:spLocks/>
          </p:cNvSpPr>
          <p:nvPr/>
        </p:nvSpPr>
        <p:spPr>
          <a:xfrm>
            <a:off x="838199" y="520994"/>
            <a:ext cx="10856495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FORMAZIONE: LAURETI/DIPLOMATI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Numero studenti laureati/diplomati per tipologia di istituto e distribuzione territoriale anno solare 2021 (quote percentuali)</a:t>
            </a:r>
            <a:endParaRPr lang="it-IT" sz="2000" dirty="0">
              <a:latin typeface="+mn-lt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1A329B1-A4DE-2015-0CA2-0E0395EDF22D}"/>
              </a:ext>
            </a:extLst>
          </p:cNvPr>
          <p:cNvSpPr txBox="1"/>
          <p:nvPr/>
        </p:nvSpPr>
        <p:spPr>
          <a:xfrm>
            <a:off x="2838897" y="6084442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MUR</a:t>
            </a:r>
          </a:p>
        </p:txBody>
      </p:sp>
      <p:pic>
        <p:nvPicPr>
          <p:cNvPr id="4" name="Segnaposto contenuto 4">
            <a:extLst>
              <a:ext uri="{FF2B5EF4-FFF2-40B4-BE49-F238E27FC236}">
                <a16:creationId xmlns:a16="http://schemas.microsoft.com/office/drawing/2014/main" id="{50BACED6-C0A1-3B48-326B-85FF71299A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" t="25510" r="65702" b="4126"/>
          <a:stretch/>
        </p:blipFill>
        <p:spPr>
          <a:xfrm>
            <a:off x="7126066" y="1191125"/>
            <a:ext cx="4962720" cy="5269833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3C980452-9623-C90C-5882-1B955BE45FB8}"/>
              </a:ext>
            </a:extLst>
          </p:cNvPr>
          <p:cNvSpPr/>
          <p:nvPr/>
        </p:nvSpPr>
        <p:spPr>
          <a:xfrm>
            <a:off x="10515600" y="1191125"/>
            <a:ext cx="1676400" cy="24905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6B600639-110F-55A8-6033-AA625B512EC0}"/>
              </a:ext>
            </a:extLst>
          </p:cNvPr>
          <p:cNvSpPr/>
          <p:nvPr/>
        </p:nvSpPr>
        <p:spPr>
          <a:xfrm>
            <a:off x="11570368" y="1841943"/>
            <a:ext cx="621632" cy="293570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F7430123-1C36-BB4E-09A8-B13E34C1D5F0}"/>
              </a:ext>
            </a:extLst>
          </p:cNvPr>
          <p:cNvSpPr/>
          <p:nvPr/>
        </p:nvSpPr>
        <p:spPr>
          <a:xfrm>
            <a:off x="5065295" y="2466474"/>
            <a:ext cx="1086853" cy="23111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4F2C1CE8-0724-459F-6BF0-A6F3FA190CCF}"/>
              </a:ext>
            </a:extLst>
          </p:cNvPr>
          <p:cNvSpPr txBox="1"/>
          <p:nvPr/>
        </p:nvSpPr>
        <p:spPr>
          <a:xfrm>
            <a:off x="5054419" y="2436394"/>
            <a:ext cx="9745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b="1" dirty="0"/>
              <a:t>+13,04%</a:t>
            </a:r>
          </a:p>
        </p:txBody>
      </p:sp>
    </p:spTree>
    <p:extLst>
      <p:ext uri="{BB962C8B-B14F-4D97-AF65-F5344CB8AC3E}">
        <p14:creationId xmlns:p14="http://schemas.microsoft.com/office/powerpoint/2010/main" val="1803183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7A8587AC-9D2E-BDEA-9697-072D36037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3" t="44089" r="67133" b="11357"/>
          <a:stretch/>
        </p:blipFill>
        <p:spPr>
          <a:xfrm>
            <a:off x="3113181" y="1462398"/>
            <a:ext cx="5681903" cy="4521510"/>
          </a:xfr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0B88B8E4-8F54-5828-8884-45A927F43B6D}"/>
              </a:ext>
            </a:extLst>
          </p:cNvPr>
          <p:cNvSpPr txBox="1"/>
          <p:nvPr/>
        </p:nvSpPr>
        <p:spPr>
          <a:xfrm>
            <a:off x="8276921" y="6337006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MUR</a:t>
            </a:r>
          </a:p>
        </p:txBody>
      </p:sp>
      <p:sp>
        <p:nvSpPr>
          <p:cNvPr id="3" name="Titolo 1">
            <a:extLst>
              <a:ext uri="{FF2B5EF4-FFF2-40B4-BE49-F238E27FC236}">
                <a16:creationId xmlns:a16="http://schemas.microsoft.com/office/drawing/2014/main" id="{4B6BC1F8-C20A-DDCC-2BE2-0B67C4FAA13B}"/>
              </a:ext>
            </a:extLst>
          </p:cNvPr>
          <p:cNvSpPr txBox="1">
            <a:spLocks/>
          </p:cNvSpPr>
          <p:nvPr/>
        </p:nvSpPr>
        <p:spPr>
          <a:xfrm>
            <a:off x="838199" y="520994"/>
            <a:ext cx="10856495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FORMAZIONE: LAURETI/DIPLOMATI</a:t>
            </a:r>
            <a:br>
              <a:rPr lang="it-IT" sz="2000" b="1" dirty="0">
                <a:latin typeface="+mn-lt"/>
              </a:rPr>
            </a:br>
            <a:r>
              <a:rPr lang="it-IT" sz="1600" dirty="0">
                <a:latin typeface="+mn-lt"/>
              </a:rPr>
              <a:t>Primi 10 istituti per numero di laureati/diplomati anno solare 2021 (quote percentuali)</a:t>
            </a:r>
            <a:endParaRPr lang="it-IT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9539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04354C0-F5C6-254F-E9A1-0DF0E012C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0" t="53236" r="57988" b="8472"/>
          <a:stretch/>
        </p:blipFill>
        <p:spPr>
          <a:xfrm>
            <a:off x="599434" y="1765907"/>
            <a:ext cx="6348216" cy="3200544"/>
          </a:xfr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A5B76202-4B5A-7168-9D46-4333ED26A3FD}"/>
              </a:ext>
            </a:extLst>
          </p:cNvPr>
          <p:cNvSpPr txBox="1"/>
          <p:nvPr/>
        </p:nvSpPr>
        <p:spPr>
          <a:xfrm>
            <a:off x="4290794" y="5982545"/>
            <a:ext cx="373942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 su dati MUR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C9A7D6DE-846A-62A7-6062-A59C44CD07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5" t="53160" r="24191" b="8129"/>
          <a:stretch/>
        </p:blipFill>
        <p:spPr>
          <a:xfrm>
            <a:off x="7064187" y="1828790"/>
            <a:ext cx="3937721" cy="3200544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41733E78-6DBB-9756-FA31-BAB97BBCE818}"/>
              </a:ext>
            </a:extLst>
          </p:cNvPr>
          <p:cNvSpPr txBox="1">
            <a:spLocks/>
          </p:cNvSpPr>
          <p:nvPr/>
        </p:nvSpPr>
        <p:spPr>
          <a:xfrm>
            <a:off x="838200" y="520994"/>
            <a:ext cx="10515600" cy="828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t-IT" sz="2000" b="1" dirty="0">
                <a:latin typeface="+mn-lt"/>
              </a:rPr>
              <a:t>FORMAZIONE: LAURETI/DIPLOMATI</a:t>
            </a:r>
            <a:br>
              <a:rPr lang="it-IT" sz="2000" b="1" dirty="0">
                <a:latin typeface="+mn-lt"/>
              </a:rPr>
            </a:br>
            <a:r>
              <a:rPr lang="it-IT" sz="1600" b="1" dirty="0">
                <a:latin typeface="+mn-lt"/>
              </a:rPr>
              <a:t>N</a:t>
            </a:r>
            <a:r>
              <a:rPr lang="it-IT" sz="1600" dirty="0">
                <a:latin typeface="+mn-lt"/>
              </a:rPr>
              <a:t>umero studenti laureati/diplomati per aree di specializzazione anno solare 2021 (quote percentuali)</a:t>
            </a:r>
            <a:endParaRPr lang="it-IT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86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3AB5CBE-D313-44BB-9BFB-CB4B31CBA7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" t="8068" r="5771" b="3082"/>
          <a:stretch/>
        </p:blipFill>
        <p:spPr>
          <a:xfrm>
            <a:off x="54550" y="1046748"/>
            <a:ext cx="12082899" cy="5811252"/>
          </a:xfr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196DAA6C-65FF-2C2E-9EFD-5C79E6177EA0}"/>
              </a:ext>
            </a:extLst>
          </p:cNvPr>
          <p:cNvSpPr/>
          <p:nvPr/>
        </p:nvSpPr>
        <p:spPr>
          <a:xfrm>
            <a:off x="750412" y="6131857"/>
            <a:ext cx="657046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Titolo 1">
            <a:extLst>
              <a:ext uri="{FF2B5EF4-FFF2-40B4-BE49-F238E27FC236}">
                <a16:creationId xmlns:a16="http://schemas.microsoft.com/office/drawing/2014/main" id="{538F3EF2-AD12-BABB-0C65-8FFB277F6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04450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200" b="1" dirty="0">
                <a:latin typeface="+mn-lt"/>
              </a:rPr>
              <a:t>FOCUS UNIVERSITA’: mobilità per ragioni di lavoro</a:t>
            </a:r>
            <a:br>
              <a:rPr lang="it-IT" sz="2000" b="1" dirty="0">
                <a:latin typeface="+mn-lt"/>
              </a:rPr>
            </a:br>
            <a:r>
              <a:rPr lang="it-IT" sz="1800" dirty="0">
                <a:latin typeface="+mn-lt"/>
              </a:rPr>
              <a:t>confronto tra regione dell’Ateneo e Regione di lavoro Anno Accademico 2021-2022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84767E29-51E8-A2D9-2F15-BE7F5435D880}"/>
              </a:ext>
            </a:extLst>
          </p:cNvPr>
          <p:cNvSpPr txBox="1"/>
          <p:nvPr/>
        </p:nvSpPr>
        <p:spPr>
          <a:xfrm>
            <a:off x="10707636" y="3283949"/>
            <a:ext cx="1484364" cy="553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9748079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271241E-B46B-3859-979D-04208D2939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19" t="9963" r="9912" b="38531"/>
          <a:stretch/>
        </p:blipFill>
        <p:spPr>
          <a:xfrm>
            <a:off x="5342964" y="1461247"/>
            <a:ext cx="6087036" cy="4347882"/>
          </a:xfr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EE3A99DE-5B37-AABA-6013-89786A2516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" t="47133" r="75147" b="11267"/>
          <a:stretch/>
        </p:blipFill>
        <p:spPr>
          <a:xfrm>
            <a:off x="946778" y="1649505"/>
            <a:ext cx="4396186" cy="3971366"/>
          </a:xfrm>
          <a:prstGeom prst="rect">
            <a:avLst/>
          </a:prstGeom>
        </p:spPr>
      </p:pic>
      <p:sp>
        <p:nvSpPr>
          <p:cNvPr id="6" name="Titolo 1">
            <a:extLst>
              <a:ext uri="{FF2B5EF4-FFF2-40B4-BE49-F238E27FC236}">
                <a16:creationId xmlns:a16="http://schemas.microsoft.com/office/drawing/2014/main" id="{C06C49C3-EB96-321B-375E-898AD6F0E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504450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200" b="1" dirty="0">
                <a:latin typeface="+mn-lt"/>
              </a:rPr>
              <a:t>FOCUS UNIVERSITA’: esiti occupazionali</a:t>
            </a:r>
            <a:br>
              <a:rPr lang="it-IT" sz="2000" b="1" dirty="0">
                <a:latin typeface="+mn-lt"/>
              </a:rPr>
            </a:br>
            <a:r>
              <a:rPr lang="it-IT" sz="1800" dirty="0">
                <a:latin typeface="+mn-lt"/>
              </a:rPr>
              <a:t>confronto tra regione dell’Ateneo e Regione di lavoro Anno Accademico 2021-2022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36C275B-1C1D-98A7-A522-1CB6A6E495BF}"/>
              </a:ext>
            </a:extLst>
          </p:cNvPr>
          <p:cNvSpPr txBox="1"/>
          <p:nvPr/>
        </p:nvSpPr>
        <p:spPr>
          <a:xfrm>
            <a:off x="5457857" y="5497760"/>
            <a:ext cx="4600543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it-IT" sz="1000" dirty="0"/>
              <a:t>F O N T E : Elaborazioni Fondazione Symbola, Almalaurea, </a:t>
            </a:r>
            <a:r>
              <a:rPr lang="it-IT" sz="1000" dirty="0" err="1"/>
              <a:t>Polidesign</a:t>
            </a:r>
            <a:endParaRPr lang="it-IT" sz="1000" dirty="0"/>
          </a:p>
        </p:txBody>
      </p:sp>
    </p:spTree>
    <p:extLst>
      <p:ext uri="{BB962C8B-B14F-4D97-AF65-F5344CB8AC3E}">
        <p14:creationId xmlns:p14="http://schemas.microsoft.com/office/powerpoint/2010/main" val="14222674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4932E621-A893-FE40-461A-29357407D8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04" r="3404"/>
          <a:stretch/>
        </p:blipFill>
        <p:spPr>
          <a:xfrm>
            <a:off x="-1" y="-21013"/>
            <a:ext cx="12192001" cy="687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1577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>
            <a:extLst>
              <a:ext uri="{FF2B5EF4-FFF2-40B4-BE49-F238E27FC236}">
                <a16:creationId xmlns:a16="http://schemas.microsoft.com/office/drawing/2014/main" id="{03C455BD-523D-4E1E-8BA7-04DA3144B9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709"/>
          <a:stretch/>
        </p:blipFill>
        <p:spPr>
          <a:xfrm>
            <a:off x="-28127" y="0"/>
            <a:ext cx="12220127" cy="6858000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826B6C55-466C-9E01-2813-C62B4D9A9276}"/>
              </a:ext>
            </a:extLst>
          </p:cNvPr>
          <p:cNvSpPr/>
          <p:nvPr/>
        </p:nvSpPr>
        <p:spPr>
          <a:xfrm>
            <a:off x="9913121" y="3429000"/>
            <a:ext cx="1392965" cy="519157"/>
          </a:xfrm>
          <a:prstGeom prst="rect">
            <a:avLst/>
          </a:prstGeom>
          <a:solidFill>
            <a:srgbClr val="E40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BBF2A7F7-3D12-9320-120C-58A7E12947BE}"/>
              </a:ext>
            </a:extLst>
          </p:cNvPr>
          <p:cNvSpPr/>
          <p:nvPr/>
        </p:nvSpPr>
        <p:spPr>
          <a:xfrm>
            <a:off x="7098632" y="541421"/>
            <a:ext cx="4463715" cy="3140242"/>
          </a:xfrm>
          <a:prstGeom prst="rect">
            <a:avLst/>
          </a:prstGeom>
          <a:solidFill>
            <a:srgbClr val="E40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Text Box 12">
            <a:extLst>
              <a:ext uri="{FF2B5EF4-FFF2-40B4-BE49-F238E27FC236}">
                <a16:creationId xmlns:a16="http://schemas.microsoft.com/office/drawing/2014/main" id="{CA112A3E-9A69-AB0A-7C43-5F2ED1D73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66947" y="1521858"/>
            <a:ext cx="6694600" cy="33190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0"/>
              </a:lnSpc>
              <a:spcBef>
                <a:spcPct val="50000"/>
              </a:spcBef>
              <a:defRPr/>
            </a:pPr>
            <a:r>
              <a:rPr lang="it-IT" sz="1800" b="1" dirty="0">
                <a:solidFill>
                  <a:schemeClr val="bg1"/>
                </a:solidFill>
                <a:latin typeface="+mn-lt"/>
                <a:cs typeface="Calibri" pitchFamily="34" charset="0"/>
              </a:rPr>
              <a:t>            </a:t>
            </a: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endParaRPr lang="it-IT" sz="2400" b="1" dirty="0">
              <a:solidFill>
                <a:schemeClr val="bg1"/>
              </a:solidFill>
              <a:latin typeface="+mn-lt"/>
              <a:cs typeface="Calibri" pitchFamily="34" charset="0"/>
            </a:endParaRP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cs typeface="Utsaah" pitchFamily="34" charset="0"/>
              </a:rPr>
              <a:t>Il rapporto è scaricabile online </a:t>
            </a: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cs typeface="Utsaah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www.symbola.net</a:t>
            </a:r>
            <a:endParaRPr lang="it-IT" sz="2400" b="1" dirty="0">
              <a:solidFill>
                <a:schemeClr val="bg1"/>
              </a:solidFill>
              <a:latin typeface="+mn-lt"/>
              <a:cs typeface="Utsaah" pitchFamily="34" charset="0"/>
            </a:endParaRP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r>
              <a:rPr lang="it-IT" sz="2400" b="1" dirty="0">
                <a:solidFill>
                  <a:schemeClr val="bg1"/>
                </a:solidFill>
                <a:latin typeface="+mn-lt"/>
                <a:cs typeface="Utsaah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www.deloitte.com</a:t>
            </a:r>
            <a:endParaRPr lang="it-IT" sz="2400" b="1" dirty="0">
              <a:solidFill>
                <a:schemeClr val="bg1"/>
              </a:solidFill>
              <a:latin typeface="+mn-lt"/>
              <a:cs typeface="Utsaah" pitchFamily="34" charset="0"/>
            </a:endParaRP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endParaRPr lang="it-IT" sz="2400" b="1" dirty="0">
              <a:solidFill>
                <a:schemeClr val="bg1"/>
              </a:solidFill>
              <a:latin typeface="+mn-lt"/>
              <a:cs typeface="Utsaah" pitchFamily="34" charset="0"/>
            </a:endParaRPr>
          </a:p>
          <a:p>
            <a:pPr eaLnBrk="1" hangingPunct="1">
              <a:spcBef>
                <a:spcPts val="450"/>
              </a:spcBef>
              <a:spcAft>
                <a:spcPts val="900"/>
              </a:spcAft>
              <a:defRPr/>
            </a:pPr>
            <a:br>
              <a:rPr lang="it-IT" sz="1500" b="1" dirty="0">
                <a:solidFill>
                  <a:schemeClr val="bg1"/>
                </a:solidFill>
                <a:latin typeface="+mn-lt"/>
                <a:cs typeface="Calibri" pitchFamily="34" charset="0"/>
              </a:rPr>
            </a:br>
            <a:endParaRPr lang="it-IT" sz="1200" b="1" i="1" dirty="0">
              <a:solidFill>
                <a:schemeClr val="bg1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6595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4037</TotalTime>
  <Words>824</Words>
  <Application>Microsoft Office PowerPoint</Application>
  <PresentationFormat>Widescreen</PresentationFormat>
  <Paragraphs>97</Paragraphs>
  <Slides>29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IL DESIGN NEI GRANDI PAESI COMUNITARI Anno 2020 (Incidenze percentuali sul totale UE* e variazioni % 2019/2020) </vt:lpstr>
      <vt:lpstr>DESIGN IN ITALIA imprese (valori assoluti) </vt:lpstr>
      <vt:lpstr>DESIGN IN ITALIA Valore aggiunto e occupati (valori assoluti e variazioni anni 2019-2020-2021) </vt:lpstr>
      <vt:lpstr>DESIGN IN ITALIA Ambiti di attività (valori percentuali) </vt:lpstr>
      <vt:lpstr>DESIGN IN ITALIA: MERCATO Valore aggiunto e occupati (valori assoluti e variazioni anni 2019-2020-2021) </vt:lpstr>
      <vt:lpstr>DESIGN IN ITALIA: DOMANDA, SETTORI Settori destinatari dei servizi attualmente e nei prossimi tre anni (incidenze percentuali)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UNIVERSITA’: mobilità per ragioni di studio confronto tra regione di residenza e regione dell’Ateneo Anno Accademico 2021-2022</vt:lpstr>
      <vt:lpstr>Presentazione standard di PowerPoint</vt:lpstr>
      <vt:lpstr>Presentazione standard di PowerPoint</vt:lpstr>
      <vt:lpstr>Presentazione standard di PowerPoint</vt:lpstr>
      <vt:lpstr>FOCUS UNIVERSITA’: mobilità per ragioni di lavoro confronto tra regione dell’Ateneo e Regione di lavoro Anno Accademico 2021-2022</vt:lpstr>
      <vt:lpstr>FOCUS UNIVERSITA’: esiti occupazionali confronto tra regione dell’Ateneo e Regione di lavoro Anno Accademico 2021-2022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Deborah Di Lucia</dc:creator>
  <cp:lastModifiedBy>Viviana Forcella</cp:lastModifiedBy>
  <cp:revision>64</cp:revision>
  <cp:lastPrinted>2023-04-13T10:14:05Z</cp:lastPrinted>
  <dcterms:created xsi:type="dcterms:W3CDTF">2019-03-26T15:23:35Z</dcterms:created>
  <dcterms:modified xsi:type="dcterms:W3CDTF">2024-03-12T09:19:58Z</dcterms:modified>
</cp:coreProperties>
</file>